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4"/>
    <p:sldMasterId id="2147483696" r:id="rId5"/>
    <p:sldMasterId id="2147483697" r:id="rId6"/>
    <p:sldMasterId id="2147483698" r:id="rId7"/>
    <p:sldMasterId id="2147483699" r:id="rId8"/>
    <p:sldMasterId id="214748370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y="5143500" cx="9144000"/>
  <p:notesSz cx="6858000" cy="9144000"/>
  <p:embeddedFontLst>
    <p:embeddedFont>
      <p:font typeface="Arial Black"/>
      <p:regular r:id="rId37"/>
    </p:embeddedFont>
    <p:embeddedFont>
      <p:font typeface="Dancing Script"/>
      <p:regular r:id="rId38"/>
      <p:bold r:id="rId39"/>
    </p:embeddedFont>
    <p:embeddedFont>
      <p:font typeface="Comforta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0.xml"/><Relationship Id="rId41" Type="http://schemas.openxmlformats.org/officeDocument/2006/relationships/font" Target="fonts/Comfortaa-bold.fnt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4.xml"/><Relationship Id="rId36" Type="http://schemas.openxmlformats.org/officeDocument/2006/relationships/slide" Target="slides/slide26.xml"/><Relationship Id="rId17" Type="http://schemas.openxmlformats.org/officeDocument/2006/relationships/slide" Target="slides/slide7.xml"/><Relationship Id="rId39" Type="http://schemas.openxmlformats.org/officeDocument/2006/relationships/font" Target="fonts/DancingScript-bold.fntdata"/><Relationship Id="rId16" Type="http://schemas.openxmlformats.org/officeDocument/2006/relationships/slide" Target="slides/slide6.xml"/><Relationship Id="rId38" Type="http://schemas.openxmlformats.org/officeDocument/2006/relationships/font" Target="fonts/DancingScript-regular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df0d94849_0_60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4df0d94849_0_60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df0d94849_0_576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4df0d94849_0_576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df0d94849_0_38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7" name="Google Shape;357;g24df0d94849_0_38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24df0d94849_0_38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df0d94849_0_6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4df0d94849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4df0d94849_0_6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df0d94849_0_6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4df0d94849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4df0d94849_0_63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4df0d94849_0_6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4df0d94849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4df0d94849_0_66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df0d94849_0_8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4df0d94849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4df0d94849_0_85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c7323e2a6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bc7323e2a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bc7323e2a6_0_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c7323e2a6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bc7323e2a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bc7323e2a6_0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c7323e2a6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bc7323e2a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bc7323e2a6_0_9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df0d94849_0_8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4df0d94849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4df0d94849_0_83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df0d94849_0_42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4" name="Google Shape;444;g24df0d94849_0_42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24df0d94849_0_42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f0d94849_0_6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f0d94849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4df0d94849_0_68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4df0d94849_0_8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4df0d94849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24df0d94849_0_82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bc7323e2a6_0_10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3" name="Google Shape;473;g2bc7323e2a6_0_10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g2bc7323e2a6_0_10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bc7323e2a6_0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bc7323e2a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2bc7323e2a6_0_12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bc7323e2a6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bc7323e2a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2bc7323e2a6_0_12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df0d94849_0_75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9" name="Google Shape;499;g24df0d94849_0_75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24df0d94849_0_75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c0132217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8c013221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8c0132217d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df0d94849_0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df0d9484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4df0d94849_0_16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c7323e2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c7323e2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bc7323e2a6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df0d94849_0_295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g24df0d94849_0_295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4df0d94849_0_295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6:notes"/>
          <p:cNvSpPr/>
          <p:nvPr>
            <p:ph idx="2" type="sldImg"/>
          </p:nvPr>
        </p:nvSpPr>
        <p:spPr>
          <a:xfrm>
            <a:off x="428638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df0d94849_0_4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4df0d94849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4df0d94849_0_47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df0d94849_0_560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4df0d94849_0_560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19301"/>
            <a:ext cx="8229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128300"/>
            <a:ext cx="82296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457200" y="413044"/>
            <a:ext cx="82296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457200" y="988294"/>
            <a:ext cx="8229600" cy="3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929297"/>
            <a:ext cx="8229600" cy="3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411675"/>
            <a:ext cx="8229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p31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6" name="Google Shape;136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0" name="Google Shape;140;p32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3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4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34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/>
          <p:nvPr>
            <p:ph type="title"/>
          </p:nvPr>
        </p:nvSpPr>
        <p:spPr>
          <a:xfrm>
            <a:off x="457200" y="463951"/>
            <a:ext cx="8229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1" type="body"/>
          </p:nvPr>
        </p:nvSpPr>
        <p:spPr>
          <a:xfrm>
            <a:off x="457200" y="1172400"/>
            <a:ext cx="8229600" cy="3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3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>
            <p:ph type="title"/>
          </p:nvPr>
        </p:nvSpPr>
        <p:spPr>
          <a:xfrm>
            <a:off x="457200" y="409000"/>
            <a:ext cx="82296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1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8" name="Google Shape;178;p41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9" name="Google Shape;17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42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3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43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9" name="Google Shape;18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4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44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44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2" name="Google Shape;202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7"/>
          <p:cNvSpPr txBox="1"/>
          <p:nvPr>
            <p:ph type="title"/>
          </p:nvPr>
        </p:nvSpPr>
        <p:spPr>
          <a:xfrm>
            <a:off x="457200" y="463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7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9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3" name="Google Shape;213;p49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4" name="Google Shape;214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0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8" name="Google Shape;218;p50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1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1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51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4" name="Google Shape;224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2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52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52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53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53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411675"/>
            <a:ext cx="82296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002752"/>
            <a:ext cx="82296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457200" y="409000"/>
            <a:ext cx="82296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457200" y="1116063"/>
            <a:ext cx="82296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45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99nl9blaNuY" TargetMode="External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4"/>
          <p:cNvSpPr/>
          <p:nvPr/>
        </p:nvSpPr>
        <p:spPr>
          <a:xfrm>
            <a:off x="2584431" y="884645"/>
            <a:ext cx="13053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/>
          <p:nvPr/>
        </p:nvSpPr>
        <p:spPr>
          <a:xfrm>
            <a:off x="2807984" y="3191628"/>
            <a:ext cx="7743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/>
          <p:nvPr/>
        </p:nvSpPr>
        <p:spPr>
          <a:xfrm>
            <a:off x="4202311" y="3824059"/>
            <a:ext cx="7743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/>
          <p:nvPr/>
        </p:nvSpPr>
        <p:spPr>
          <a:xfrm>
            <a:off x="115250" y="1195706"/>
            <a:ext cx="7743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2172319" y="2353468"/>
            <a:ext cx="7743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594422" y="2353468"/>
            <a:ext cx="11994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4"/>
          <p:cNvSpPr/>
          <p:nvPr/>
        </p:nvSpPr>
        <p:spPr>
          <a:xfrm>
            <a:off x="3115443" y="3596818"/>
            <a:ext cx="7743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488534" y="2943069"/>
            <a:ext cx="13053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/>
          <p:nvPr/>
        </p:nvSpPr>
        <p:spPr>
          <a:xfrm>
            <a:off x="3941874" y="2843895"/>
            <a:ext cx="7743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2251931" y="4229249"/>
            <a:ext cx="7743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4"/>
          <p:cNvSpPr/>
          <p:nvPr/>
        </p:nvSpPr>
        <p:spPr>
          <a:xfrm>
            <a:off x="2946633" y="2353468"/>
            <a:ext cx="7743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4"/>
          <p:cNvSpPr txBox="1"/>
          <p:nvPr>
            <p:ph type="title"/>
          </p:nvPr>
        </p:nvSpPr>
        <p:spPr>
          <a:xfrm>
            <a:off x="131143" y="1826802"/>
            <a:ext cx="37584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51" name="Google Shape;251;p54"/>
          <p:cNvSpPr/>
          <p:nvPr/>
        </p:nvSpPr>
        <p:spPr>
          <a:xfrm>
            <a:off x="421252" y="544425"/>
            <a:ext cx="11994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4"/>
          <p:cNvSpPr/>
          <p:nvPr/>
        </p:nvSpPr>
        <p:spPr>
          <a:xfrm>
            <a:off x="908486" y="4229237"/>
            <a:ext cx="7743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4"/>
          <p:cNvSpPr/>
          <p:nvPr/>
        </p:nvSpPr>
        <p:spPr>
          <a:xfrm>
            <a:off x="1682787" y="764430"/>
            <a:ext cx="13053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4"/>
          <p:cNvSpPr/>
          <p:nvPr/>
        </p:nvSpPr>
        <p:spPr>
          <a:xfrm>
            <a:off x="1989077" y="3347824"/>
            <a:ext cx="5142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54"/>
          <p:cNvSpPr txBox="1"/>
          <p:nvPr/>
        </p:nvSpPr>
        <p:spPr>
          <a:xfrm>
            <a:off x="4146150" y="544425"/>
            <a:ext cx="4671300" cy="76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Question of the Day: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/>
          <p:nvPr>
            <p:ph type="title"/>
          </p:nvPr>
        </p:nvSpPr>
        <p:spPr>
          <a:xfrm>
            <a:off x="318650" y="401825"/>
            <a:ext cx="8686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Java Drawing Options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p63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3"/>
          <p:cNvSpPr txBox="1"/>
          <p:nvPr/>
        </p:nvSpPr>
        <p:spPr>
          <a:xfrm rot="5400000">
            <a:off x="615600" y="2873875"/>
            <a:ext cx="12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=====&gt;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3"/>
          <p:cNvSpPr txBox="1"/>
          <p:nvPr/>
        </p:nvSpPr>
        <p:spPr>
          <a:xfrm>
            <a:off x="657900" y="797175"/>
            <a:ext cx="8423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x =====&gt;       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(x,y)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(0,0)                          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(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00,0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(0,500)                                                     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00,500)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8" name="Google Shape;338;p63"/>
          <p:cNvSpPr/>
          <p:nvPr/>
        </p:nvSpPr>
        <p:spPr>
          <a:xfrm>
            <a:off x="1596450" y="1153125"/>
            <a:ext cx="5668500" cy="3801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3"/>
          <p:cNvSpPr/>
          <p:nvPr/>
        </p:nvSpPr>
        <p:spPr>
          <a:xfrm>
            <a:off x="2308750" y="1899600"/>
            <a:ext cx="2946000" cy="291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drawRect()</a:t>
            </a:r>
            <a:endParaRPr/>
          </a:p>
        </p:txBody>
      </p:sp>
      <p:sp>
        <p:nvSpPr>
          <p:cNvPr id="340" name="Google Shape;340;p63"/>
          <p:cNvSpPr/>
          <p:nvPr/>
        </p:nvSpPr>
        <p:spPr>
          <a:xfrm>
            <a:off x="2326125" y="3205650"/>
            <a:ext cx="2946000" cy="291600"/>
          </a:xfrm>
          <a:prstGeom prst="rect">
            <a:avLst/>
          </a:prstGeom>
          <a:solidFill>
            <a:srgbClr val="A4C2F4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fillRect()</a:t>
            </a:r>
            <a:endParaRPr/>
          </a:p>
        </p:txBody>
      </p:sp>
      <p:sp>
        <p:nvSpPr>
          <p:cNvPr id="341" name="Google Shape;341;p63"/>
          <p:cNvSpPr/>
          <p:nvPr/>
        </p:nvSpPr>
        <p:spPr>
          <a:xfrm>
            <a:off x="2308750" y="2366325"/>
            <a:ext cx="1604400" cy="7098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drawOval()</a:t>
            </a:r>
            <a:endParaRPr/>
          </a:p>
        </p:txBody>
      </p:sp>
      <p:sp>
        <p:nvSpPr>
          <p:cNvPr id="342" name="Google Shape;342;p63"/>
          <p:cNvSpPr/>
          <p:nvPr/>
        </p:nvSpPr>
        <p:spPr>
          <a:xfrm>
            <a:off x="2308750" y="3671700"/>
            <a:ext cx="1604400" cy="709800"/>
          </a:xfrm>
          <a:prstGeom prst="ellipse">
            <a:avLst/>
          </a:prstGeom>
          <a:solidFill>
            <a:srgbClr val="A4C2F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filOval()</a:t>
            </a:r>
            <a:endParaRPr/>
          </a:p>
        </p:txBody>
      </p:sp>
      <p:sp>
        <p:nvSpPr>
          <p:cNvPr id="343" name="Google Shape;343;p63"/>
          <p:cNvSpPr/>
          <p:nvPr/>
        </p:nvSpPr>
        <p:spPr>
          <a:xfrm>
            <a:off x="2266100" y="1805700"/>
            <a:ext cx="145800" cy="126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3"/>
          <p:cNvSpPr/>
          <p:nvPr/>
        </p:nvSpPr>
        <p:spPr>
          <a:xfrm>
            <a:off x="2266100" y="3158363"/>
            <a:ext cx="145800" cy="126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3"/>
          <p:cNvSpPr/>
          <p:nvPr/>
        </p:nvSpPr>
        <p:spPr>
          <a:xfrm>
            <a:off x="2221475" y="2332225"/>
            <a:ext cx="145800" cy="126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3"/>
          <p:cNvSpPr/>
          <p:nvPr/>
        </p:nvSpPr>
        <p:spPr>
          <a:xfrm>
            <a:off x="2266100" y="3671725"/>
            <a:ext cx="145800" cy="126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63"/>
          <p:cNvSpPr txBox="1"/>
          <p:nvPr/>
        </p:nvSpPr>
        <p:spPr>
          <a:xfrm>
            <a:off x="2367285" y="1153120"/>
            <a:ext cx="117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drawLine()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3"/>
          <p:cNvSpPr/>
          <p:nvPr/>
        </p:nvSpPr>
        <p:spPr>
          <a:xfrm>
            <a:off x="2266419" y="1408895"/>
            <a:ext cx="145200" cy="130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9" name="Google Shape;349;p63"/>
          <p:cNvCxnSpPr/>
          <p:nvPr/>
        </p:nvCxnSpPr>
        <p:spPr>
          <a:xfrm>
            <a:off x="2318475" y="1510675"/>
            <a:ext cx="2858700" cy="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63"/>
          <p:cNvSpPr/>
          <p:nvPr/>
        </p:nvSpPr>
        <p:spPr>
          <a:xfrm>
            <a:off x="5109597" y="1450170"/>
            <a:ext cx="145200" cy="130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63"/>
          <p:cNvSpPr/>
          <p:nvPr/>
        </p:nvSpPr>
        <p:spPr>
          <a:xfrm>
            <a:off x="7430247" y="2330120"/>
            <a:ext cx="145200" cy="130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3"/>
          <p:cNvSpPr txBox="1"/>
          <p:nvPr/>
        </p:nvSpPr>
        <p:spPr>
          <a:xfrm>
            <a:off x="7692775" y="2191200"/>
            <a:ext cx="124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Indicates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x, y location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63"/>
          <p:cNvSpPr txBox="1"/>
          <p:nvPr/>
        </p:nvSpPr>
        <p:spPr>
          <a:xfrm>
            <a:off x="2338050" y="4554500"/>
            <a:ext cx="2946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drawString()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3"/>
          <p:cNvSpPr/>
          <p:nvPr/>
        </p:nvSpPr>
        <p:spPr>
          <a:xfrm>
            <a:off x="2342300" y="4586125"/>
            <a:ext cx="145800" cy="1263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64"/>
          <p:cNvSpPr txBox="1"/>
          <p:nvPr>
            <p:ph idx="1" type="body"/>
          </p:nvPr>
        </p:nvSpPr>
        <p:spPr>
          <a:xfrm>
            <a:off x="457200" y="2460393"/>
            <a:ext cx="8229600" cy="209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MovingTruck</a:t>
            </a:r>
            <a:r>
              <a:rPr lang="en-US"/>
              <a:t>.java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Review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4"/>
          <p:cNvSpPr/>
          <p:nvPr/>
        </p:nvSpPr>
        <p:spPr>
          <a:xfrm>
            <a:off x="3816800" y="1158325"/>
            <a:ext cx="1285800" cy="1250700"/>
          </a:xfrm>
          <a:prstGeom prst="ellipse">
            <a:avLst/>
          </a:prstGeom>
          <a:solidFill>
            <a:srgbClr val="E69138"/>
          </a:solidFill>
          <a:ln cap="flat" cmpd="sng" w="952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 txBox="1"/>
          <p:nvPr>
            <p:ph type="title"/>
          </p:nvPr>
        </p:nvSpPr>
        <p:spPr>
          <a:xfrm>
            <a:off x="457200" y="463951"/>
            <a:ext cx="8229600" cy="52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if?</a:t>
            </a:r>
            <a:endParaRPr/>
          </a:p>
        </p:txBody>
      </p:sp>
      <p:pic>
        <p:nvPicPr>
          <p:cNvPr id="369" name="Google Shape;3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088" y="2133097"/>
            <a:ext cx="2314575" cy="293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5"/>
          <p:cNvSpPr txBox="1"/>
          <p:nvPr/>
        </p:nvSpPr>
        <p:spPr>
          <a:xfrm>
            <a:off x="1156975" y="959994"/>
            <a:ext cx="65028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The ovals, rectangles, lines and text provided by the Graphics object are very limiting. What if we could modify each pixel? Think of what we could do!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625" y="1340535"/>
            <a:ext cx="2374107" cy="211295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6"/>
          <p:cNvSpPr txBox="1"/>
          <p:nvPr>
            <p:ph type="title"/>
          </p:nvPr>
        </p:nvSpPr>
        <p:spPr>
          <a:xfrm>
            <a:off x="388300" y="469014"/>
            <a:ext cx="8229600" cy="52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Arrays of Pixels</a:t>
            </a:r>
            <a:endParaRPr/>
          </a:p>
        </p:txBody>
      </p:sp>
      <p:sp>
        <p:nvSpPr>
          <p:cNvPr id="378" name="Google Shape;378;p66"/>
          <p:cNvSpPr txBox="1"/>
          <p:nvPr>
            <p:ph idx="1" type="body"/>
          </p:nvPr>
        </p:nvSpPr>
        <p:spPr>
          <a:xfrm>
            <a:off x="166350" y="1172400"/>
            <a:ext cx="3453300" cy="351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en-US" sz="2800"/>
              <a:t>But, </a:t>
            </a:r>
            <a:r>
              <a:rPr lang="en-US" sz="2800"/>
              <a:t>there</a:t>
            </a:r>
            <a:r>
              <a:rPr lang="en-US" sz="2800"/>
              <a:t> is no drawTriangle()!</a:t>
            </a:r>
            <a:endParaRPr sz="2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800"/>
              <a:t>Treat the canvas like a 2D array of pixels. Assign each pixel a color. </a:t>
            </a:r>
            <a:endParaRPr sz="2800"/>
          </a:p>
        </p:txBody>
      </p:sp>
      <p:sp>
        <p:nvSpPr>
          <p:cNvPr id="379" name="Google Shape;379;p66"/>
          <p:cNvSpPr txBox="1"/>
          <p:nvPr/>
        </p:nvSpPr>
        <p:spPr>
          <a:xfrm>
            <a:off x="3608826" y="1054800"/>
            <a:ext cx="5462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x =====&gt;      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(x,y)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(0,0)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(300,0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(0,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                        (300,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66"/>
          <p:cNvSpPr/>
          <p:nvPr/>
        </p:nvSpPr>
        <p:spPr>
          <a:xfrm>
            <a:off x="4429600" y="15825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6"/>
          <p:cNvSpPr txBox="1"/>
          <p:nvPr/>
        </p:nvSpPr>
        <p:spPr>
          <a:xfrm rot="5400000">
            <a:off x="3799325" y="2451750"/>
            <a:ext cx="12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=====&gt;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6"/>
          <p:cNvSpPr/>
          <p:nvPr/>
        </p:nvSpPr>
        <p:spPr>
          <a:xfrm>
            <a:off x="6819525" y="15825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6"/>
          <p:cNvSpPr/>
          <p:nvPr/>
        </p:nvSpPr>
        <p:spPr>
          <a:xfrm>
            <a:off x="6819525" y="3233300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6"/>
          <p:cNvSpPr/>
          <p:nvPr/>
        </p:nvSpPr>
        <p:spPr>
          <a:xfrm>
            <a:off x="4429600" y="32332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50" y="1551200"/>
            <a:ext cx="2405426" cy="18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7"/>
          <p:cNvSpPr txBox="1"/>
          <p:nvPr>
            <p:ph type="title"/>
          </p:nvPr>
        </p:nvSpPr>
        <p:spPr>
          <a:xfrm>
            <a:off x="388300" y="469014"/>
            <a:ext cx="8229600" cy="52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 Triangle Design</a:t>
            </a:r>
            <a:endParaRPr/>
          </a:p>
        </p:txBody>
      </p:sp>
      <p:sp>
        <p:nvSpPr>
          <p:cNvPr id="392" name="Google Shape;392;p67"/>
          <p:cNvSpPr txBox="1"/>
          <p:nvPr/>
        </p:nvSpPr>
        <p:spPr>
          <a:xfrm>
            <a:off x="423375" y="1944919"/>
            <a:ext cx="24798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(50, 50)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(150, 50)                      (150, 150)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7"/>
          <p:cNvSpPr txBox="1"/>
          <p:nvPr/>
        </p:nvSpPr>
        <p:spPr>
          <a:xfrm>
            <a:off x="4385200" y="1295063"/>
            <a:ext cx="4232700" cy="3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Still rows and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columns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Remember [y][x] for the 2D pixels array.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outside loop once per row, from 50 to 150.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inside loop once per col, from 50 to current row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7"/>
          <p:cNvSpPr txBox="1"/>
          <p:nvPr/>
        </p:nvSpPr>
        <p:spPr>
          <a:xfrm>
            <a:off x="1300375" y="1183134"/>
            <a:ext cx="1553700" cy="1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300, 200 panel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Drawing Panel Methods</a:t>
            </a:r>
            <a:endParaRPr/>
          </a:p>
        </p:txBody>
      </p:sp>
      <p:pic>
        <p:nvPicPr>
          <p:cNvPr id="401" name="Google Shape;40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825" y="1021781"/>
            <a:ext cx="6629397" cy="11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8"/>
          <p:cNvSpPr txBox="1"/>
          <p:nvPr>
            <p:ph idx="1" type="body"/>
          </p:nvPr>
        </p:nvSpPr>
        <p:spPr>
          <a:xfrm>
            <a:off x="358650" y="2273494"/>
            <a:ext cx="8426700" cy="278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Returns a 2D array of Colors, representing the color of each pixel on the drawing panel: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Color[][] pixels = dp.getPixels()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Changes the color of one pixel: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pixels[10][20] = Color.BLUE;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Updates the drawing panel with new pixel colors: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dp.setPixels(pixels);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9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Write drawBlueTriangle().</a:t>
            </a:r>
            <a:endParaRPr/>
          </a:p>
        </p:txBody>
      </p:sp>
      <p:sp>
        <p:nvSpPr>
          <p:cNvPr id="410" name="Google Shape;410;p69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417" name="Google Shape;417;p70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24" name="Google Shape;42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00" y="1335062"/>
            <a:ext cx="7524801" cy="24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/>
          <p:nvPr>
            <p:ph type="title"/>
          </p:nvPr>
        </p:nvSpPr>
        <p:spPr>
          <a:xfrm>
            <a:off x="457200" y="463951"/>
            <a:ext cx="8229600" cy="52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Difference</a:t>
            </a:r>
            <a:endParaRPr/>
          </a:p>
        </p:txBody>
      </p:sp>
      <p:sp>
        <p:nvSpPr>
          <p:cNvPr id="431" name="Google Shape;431;p72"/>
          <p:cNvSpPr txBox="1"/>
          <p:nvPr>
            <p:ph idx="1" type="body"/>
          </p:nvPr>
        </p:nvSpPr>
        <p:spPr>
          <a:xfrm>
            <a:off x="323725" y="900938"/>
            <a:ext cx="8611500" cy="63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900">
                <a:solidFill>
                  <a:schemeClr val="dk1"/>
                </a:solidFill>
              </a:rPr>
              <a:t>Two perspectives: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DrawingPanel, based on coordinate plane, x is first [] and horizontal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2D array, based on technical reasons sometimes and </a:t>
            </a:r>
            <a:r>
              <a:rPr lang="en-US" sz="1900">
                <a:solidFill>
                  <a:schemeClr val="dk1"/>
                </a:solidFill>
              </a:rPr>
              <a:t>natural</a:t>
            </a:r>
            <a:r>
              <a:rPr lang="en-US" sz="1900">
                <a:solidFill>
                  <a:schemeClr val="dk1"/>
                </a:solidFill>
              </a:rPr>
              <a:t> language, i is first [] and vertical.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2D array of colors is [y][x] based.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Be aware of the difference, use only one perspective in given algorithm.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432" name="Google Shape;43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094" y="2725872"/>
            <a:ext cx="2003137" cy="24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2"/>
          <p:cNvSpPr txBox="1"/>
          <p:nvPr/>
        </p:nvSpPr>
        <p:spPr>
          <a:xfrm>
            <a:off x="133525" y="2507563"/>
            <a:ext cx="5069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x =====&gt;      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(x,y)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(0,0)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(300,0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y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(0,500)                           (300,500)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4" name="Google Shape;434;p72"/>
          <p:cNvSpPr/>
          <p:nvPr/>
        </p:nvSpPr>
        <p:spPr>
          <a:xfrm>
            <a:off x="1021625" y="308453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2"/>
          <p:cNvSpPr txBox="1"/>
          <p:nvPr/>
        </p:nvSpPr>
        <p:spPr>
          <a:xfrm rot="5400000">
            <a:off x="460250" y="4303875"/>
            <a:ext cx="12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=====&gt;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2"/>
          <p:cNvSpPr/>
          <p:nvPr/>
        </p:nvSpPr>
        <p:spPr>
          <a:xfrm>
            <a:off x="3625475" y="308453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2"/>
          <p:cNvSpPr/>
          <p:nvPr/>
        </p:nvSpPr>
        <p:spPr>
          <a:xfrm>
            <a:off x="3625475" y="485003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2"/>
          <p:cNvSpPr/>
          <p:nvPr/>
        </p:nvSpPr>
        <p:spPr>
          <a:xfrm>
            <a:off x="1021625" y="481333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450" y="3073069"/>
            <a:ext cx="2880338" cy="177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2"/>
          <p:cNvSpPr txBox="1"/>
          <p:nvPr/>
        </p:nvSpPr>
        <p:spPr>
          <a:xfrm>
            <a:off x="3782950" y="3595416"/>
            <a:ext cx="1491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rows (i)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2"/>
          <p:cNvSpPr txBox="1"/>
          <p:nvPr/>
        </p:nvSpPr>
        <p:spPr>
          <a:xfrm>
            <a:off x="5941975" y="2636022"/>
            <a:ext cx="1491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cols (j)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55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55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4" name="Google Shape;264;p55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4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i="0" lang="en-US" sz="30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7.6 Arrays of Pixels</a:t>
            </a:r>
            <a:endParaRPr b="1" i="0" sz="3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19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5" name="Google Shape;26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73"/>
          <p:cNvSpPr txBox="1"/>
          <p:nvPr>
            <p:ph idx="1" type="body"/>
          </p:nvPr>
        </p:nvSpPr>
        <p:spPr>
          <a:xfrm>
            <a:off x="457200" y="2417750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mirror()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Write mirror() to create a mirror image of an existing graphic. Use this calling code.</a:t>
            </a:r>
            <a:endParaRPr sz="2500"/>
          </a:p>
        </p:txBody>
      </p:sp>
      <p:sp>
        <p:nvSpPr>
          <p:cNvPr id="449" name="Google Shape;449;p73"/>
          <p:cNvSpPr/>
          <p:nvPr/>
        </p:nvSpPr>
        <p:spPr>
          <a:xfrm>
            <a:off x="304975" y="743675"/>
            <a:ext cx="1450200" cy="12204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0" name="Google Shape;450;p73"/>
          <p:cNvPicPr preferRelativeResize="0"/>
          <p:nvPr/>
        </p:nvPicPr>
        <p:blipFill rotWithShape="1">
          <a:blip r:embed="rId3">
            <a:alphaModFix/>
          </a:blip>
          <a:srcRect b="11842" l="0" r="0" t="12777"/>
          <a:stretch/>
        </p:blipFill>
        <p:spPr>
          <a:xfrm>
            <a:off x="1061000" y="3835100"/>
            <a:ext cx="6930100" cy="10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3"/>
          <p:cNvSpPr txBox="1"/>
          <p:nvPr/>
        </p:nvSpPr>
        <p:spPr>
          <a:xfrm>
            <a:off x="2482450" y="2034694"/>
            <a:ext cx="57027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Initial Graphic                      Graphic after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mirror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()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775" y="603000"/>
            <a:ext cx="1626256" cy="143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875" y="603000"/>
            <a:ext cx="1562401" cy="143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4"/>
          <p:cNvSpPr txBox="1"/>
          <p:nvPr>
            <p:ph type="title"/>
          </p:nvPr>
        </p:nvSpPr>
        <p:spPr>
          <a:xfrm>
            <a:off x="388300" y="485907"/>
            <a:ext cx="8229600" cy="52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460" name="Google Shape;460;p74"/>
          <p:cNvSpPr txBox="1"/>
          <p:nvPr/>
        </p:nvSpPr>
        <p:spPr>
          <a:xfrm>
            <a:off x="3653250" y="1143038"/>
            <a:ext cx="4232700" cy="3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Loop for each row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Inside that, loop for first half of the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columns.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Swap each pixel with its opposite side pixel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5" y="1193138"/>
            <a:ext cx="1886381" cy="16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50" y="3459694"/>
            <a:ext cx="1886388" cy="166078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4"/>
          <p:cNvSpPr txBox="1"/>
          <p:nvPr/>
        </p:nvSpPr>
        <p:spPr>
          <a:xfrm>
            <a:off x="393025" y="857288"/>
            <a:ext cx="16104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Before: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After: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5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70" name="Google Shape;47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463" y="1519406"/>
            <a:ext cx="5717083" cy="2239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76"/>
          <p:cNvSpPr txBox="1"/>
          <p:nvPr>
            <p:ph idx="1" type="body"/>
          </p:nvPr>
        </p:nvSpPr>
        <p:spPr>
          <a:xfrm>
            <a:off x="457200" y="2417750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r</a:t>
            </a:r>
            <a:r>
              <a:rPr lang="en-US" sz="2600"/>
              <a:t>otate90</a:t>
            </a:r>
            <a:r>
              <a:rPr lang="en-US" sz="2600"/>
              <a:t>.java</a:t>
            </a:r>
            <a:endParaRPr sz="26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900"/>
              <a:t>Write rotate90() to create an image rotated 90 degrees to the right. Calling code:</a:t>
            </a:r>
            <a:endParaRPr sz="1900"/>
          </a:p>
        </p:txBody>
      </p:sp>
      <p:sp>
        <p:nvSpPr>
          <p:cNvPr id="478" name="Google Shape;478;p76"/>
          <p:cNvSpPr/>
          <p:nvPr/>
        </p:nvSpPr>
        <p:spPr>
          <a:xfrm>
            <a:off x="273900" y="743675"/>
            <a:ext cx="1443300" cy="12909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p76"/>
          <p:cNvSpPr txBox="1"/>
          <p:nvPr/>
        </p:nvSpPr>
        <p:spPr>
          <a:xfrm>
            <a:off x="2482450" y="2034694"/>
            <a:ext cx="57027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Initial Graphic                 Graphic after rotate90()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900" y="587375"/>
            <a:ext cx="1106870" cy="14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525" y="587375"/>
            <a:ext cx="1106875" cy="1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1850" y="3243550"/>
            <a:ext cx="5523426" cy="18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7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489" name="Google Shape;489;p77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8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96" name="Google Shape;49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25" y="1363650"/>
            <a:ext cx="8007549" cy="25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79"/>
          <p:cNvGrpSpPr/>
          <p:nvPr/>
        </p:nvGrpSpPr>
        <p:grpSpPr>
          <a:xfrm>
            <a:off x="4654259" y="475575"/>
            <a:ext cx="4386070" cy="4583250"/>
            <a:chOff x="4913813" y="475575"/>
            <a:chExt cx="4126512" cy="4583250"/>
          </a:xfrm>
        </p:grpSpPr>
        <p:sp>
          <p:nvSpPr>
            <p:cNvPr id="503" name="Google Shape;503;p79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9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9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9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9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9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9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0" name="Google Shape;510;p79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9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2" name="Google Shape;512;p79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9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9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9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79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 txBox="1"/>
          <p:nvPr>
            <p:ph type="title"/>
          </p:nvPr>
        </p:nvSpPr>
        <p:spPr>
          <a:xfrm>
            <a:off x="457200" y="463950"/>
            <a:ext cx="82296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274" name="Google Shape;274;p56"/>
          <p:cNvSpPr txBox="1"/>
          <p:nvPr>
            <p:ph idx="1" type="body"/>
          </p:nvPr>
        </p:nvSpPr>
        <p:spPr>
          <a:xfrm>
            <a:off x="457200" y="929297"/>
            <a:ext cx="8229600" cy="37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TBD</a:t>
            </a:r>
            <a:endParaRPr sz="2150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"/>
          <p:cNvSpPr txBox="1"/>
          <p:nvPr>
            <p:ph type="title"/>
          </p:nvPr>
        </p:nvSpPr>
        <p:spPr>
          <a:xfrm>
            <a:off x="457200" y="463951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2 Test Info</a:t>
            </a:r>
            <a:endParaRPr/>
          </a:p>
        </p:txBody>
      </p:sp>
      <p:sp>
        <p:nvSpPr>
          <p:cNvPr id="281" name="Google Shape;281;p57"/>
          <p:cNvSpPr txBox="1"/>
          <p:nvPr/>
        </p:nvSpPr>
        <p:spPr>
          <a:xfrm>
            <a:off x="391825" y="4119956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 There is an extra time test and a make-up test for students who have been approved ahead of time. There is also an alternate test time for students with a UT testing conflict and who have been approved ahead of time.  The day, time and location of these tests will be emailed to the approved students.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7"/>
          <p:cNvSpPr txBox="1"/>
          <p:nvPr/>
        </p:nvSpPr>
        <p:spPr>
          <a:xfrm>
            <a:off x="456625" y="1026113"/>
            <a:ext cx="836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test focuses on Chapters 3G - 7. Understanding of material previously covered in Chapters 1 - 3 is necessary, but not the focus.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minute timer DOG HEAVEN! Love dogs? I do too. These cute dogs will distract you from the 2 minute timer. #dog &#10;✅SUBSCRIBE👉 https://bit.ly/30COX6E 👈 Just do it already😀&#10;&#10; Journey to 1 MILLION 📈&#10; ⭐️||||||||||||||. 45% ............... 456K/1M ⭐️&#10;🚨 SUBSCRIBE https://bit.ly/30COX6E&#10;&#10;👉 DONATE&#10;https://bit.ly/3pkGmo7&#10;&#10;🔔 Get notified about exclusive videos, giveaways, and polls from Timer Topia.&#10;👉 https://laylo.com/timertopia&#10;&#10;&#10;&#10;It's a great two minute timer for classrooms, breaks, homework studies, tests, games, etc...&#10;&#10;Join us in the comments. We are a friendly community.&#10;&#10;#timertopia" id="290" name="Google Shape;290;p58" title="2 Minute Timer (DOG HEAVEN) 🐕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978" y="3783575"/>
            <a:ext cx="2109422" cy="1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59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59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6.6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Arrays of Pixels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400" y="1001812"/>
            <a:ext cx="4487475" cy="37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0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0"/>
          <p:cNvSpPr txBox="1"/>
          <p:nvPr>
            <p:ph type="title"/>
          </p:nvPr>
        </p:nvSpPr>
        <p:spPr>
          <a:xfrm>
            <a:off x="318650" y="401825"/>
            <a:ext cx="8686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Graphics Example - Photo Manipulation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1"/>
          <p:cNvSpPr txBox="1"/>
          <p:nvPr>
            <p:ph type="title"/>
          </p:nvPr>
        </p:nvSpPr>
        <p:spPr>
          <a:xfrm>
            <a:off x="457200" y="463950"/>
            <a:ext cx="82296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Graphics?</a:t>
            </a:r>
            <a:endParaRPr/>
          </a:p>
        </p:txBody>
      </p:sp>
      <p:pic>
        <p:nvPicPr>
          <p:cNvPr id="311" name="Google Shape;311;p61"/>
          <p:cNvPicPr preferRelativeResize="0"/>
          <p:nvPr/>
        </p:nvPicPr>
        <p:blipFill rotWithShape="1">
          <a:blip r:embed="rId3">
            <a:alphaModFix/>
          </a:blip>
          <a:srcRect b="0" l="2665" r="1116" t="1263"/>
          <a:stretch/>
        </p:blipFill>
        <p:spPr>
          <a:xfrm>
            <a:off x="3570663" y="947663"/>
            <a:ext cx="1502007" cy="134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575" y="2383613"/>
            <a:ext cx="6858000" cy="2558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2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2"/>
          <p:cNvSpPr txBox="1"/>
          <p:nvPr>
            <p:ph type="title"/>
          </p:nvPr>
        </p:nvSpPr>
        <p:spPr>
          <a:xfrm>
            <a:off x="318650" y="401825"/>
            <a:ext cx="8686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Java Drawing Panel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19" name="Google Shape;31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3469" y="1223922"/>
            <a:ext cx="2003137" cy="24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2"/>
          <p:cNvSpPr txBox="1"/>
          <p:nvPr/>
        </p:nvSpPr>
        <p:spPr>
          <a:xfrm>
            <a:off x="4074900" y="1005613"/>
            <a:ext cx="5069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x =====&gt;      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(x,y)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(0,0)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(300,0</a:t>
            </a:r>
            <a:r>
              <a:rPr b="1"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y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(0,500)                     (300,500)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62"/>
          <p:cNvSpPr/>
          <p:nvPr/>
        </p:nvSpPr>
        <p:spPr>
          <a:xfrm>
            <a:off x="4963000" y="15825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00" y="1380975"/>
            <a:ext cx="2323213" cy="231288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2"/>
          <p:cNvSpPr/>
          <p:nvPr/>
        </p:nvSpPr>
        <p:spPr>
          <a:xfrm>
            <a:off x="1627600" y="1070725"/>
            <a:ext cx="2108700" cy="1500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62"/>
          <p:cNvSpPr/>
          <p:nvPr/>
        </p:nvSpPr>
        <p:spPr>
          <a:xfrm rot="5400000">
            <a:off x="988250" y="2138900"/>
            <a:ext cx="1255800" cy="430200"/>
          </a:xfrm>
          <a:prstGeom prst="leftRightArrow">
            <a:avLst>
              <a:gd fmla="val 58551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62"/>
          <p:cNvSpPr txBox="1"/>
          <p:nvPr/>
        </p:nvSpPr>
        <p:spPr>
          <a:xfrm rot="5400000">
            <a:off x="4401625" y="2801925"/>
            <a:ext cx="12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=====&gt;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2"/>
          <p:cNvSpPr txBox="1"/>
          <p:nvPr/>
        </p:nvSpPr>
        <p:spPr>
          <a:xfrm>
            <a:off x="482600" y="760575"/>
            <a:ext cx="247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 this quadrant, but flipped.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2"/>
          <p:cNvSpPr/>
          <p:nvPr/>
        </p:nvSpPr>
        <p:spPr>
          <a:xfrm>
            <a:off x="6941075" y="155703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2"/>
          <p:cNvSpPr/>
          <p:nvPr/>
        </p:nvSpPr>
        <p:spPr>
          <a:xfrm>
            <a:off x="6941075" y="33113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2"/>
          <p:cNvSpPr/>
          <p:nvPr/>
        </p:nvSpPr>
        <p:spPr>
          <a:xfrm>
            <a:off x="4963000" y="3311388"/>
            <a:ext cx="220200" cy="220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